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6" r:id="rId9"/>
    <p:sldId id="271" r:id="rId10"/>
    <p:sldId id="265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5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DC960-B1D9-482A-9259-CD053BDA3483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3132D-6EF3-4ED3-A688-60B4094905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13132D-6EF3-4ED3-A688-60B40949051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57224" y="4000504"/>
            <a:ext cx="7772400" cy="903534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R="9144" algn="l">
              <a:defRPr sz="36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857224" y="5143512"/>
            <a:ext cx="7772400" cy="651504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ja-JP" smtClean="0"/>
              <a:t>Click to edit Master subtitle style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8429652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Rectangle 17"/>
          <p:cNvSpPr/>
          <p:nvPr/>
        </p:nvSpPr>
        <p:spPr>
          <a:xfrm>
            <a:off x="7286644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Rectangle 18"/>
          <p:cNvSpPr/>
          <p:nvPr/>
        </p:nvSpPr>
        <p:spPr>
          <a:xfrm>
            <a:off x="7286644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Rectangle 19"/>
          <p:cNvSpPr/>
          <p:nvPr/>
        </p:nvSpPr>
        <p:spPr>
          <a:xfrm>
            <a:off x="7572396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Rectangle 20"/>
          <p:cNvSpPr/>
          <p:nvPr/>
        </p:nvSpPr>
        <p:spPr>
          <a:xfrm>
            <a:off x="7572396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Rectangle 21"/>
          <p:cNvSpPr/>
          <p:nvPr/>
        </p:nvSpPr>
        <p:spPr>
          <a:xfrm>
            <a:off x="7858148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Rectangle 22"/>
          <p:cNvSpPr/>
          <p:nvPr/>
        </p:nvSpPr>
        <p:spPr>
          <a:xfrm>
            <a:off x="7858148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Rectangle 23"/>
          <p:cNvSpPr/>
          <p:nvPr/>
        </p:nvSpPr>
        <p:spPr>
          <a:xfrm>
            <a:off x="8429652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Rectangle 24"/>
          <p:cNvSpPr/>
          <p:nvPr/>
        </p:nvSpPr>
        <p:spPr>
          <a:xfrm>
            <a:off x="8143900" y="3357562"/>
            <a:ext cx="214314" cy="214314"/>
          </a:xfrm>
          <a:prstGeom prst="rect">
            <a:avLst/>
          </a:prstGeom>
          <a:solidFill>
            <a:schemeClr val="bg2">
              <a:lumMod val="60000"/>
              <a:lumOff val="40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Rectangle 25"/>
          <p:cNvSpPr/>
          <p:nvPr/>
        </p:nvSpPr>
        <p:spPr>
          <a:xfrm>
            <a:off x="8143900" y="2786058"/>
            <a:ext cx="214314" cy="214314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Rectangle 26"/>
          <p:cNvSpPr/>
          <p:nvPr/>
        </p:nvSpPr>
        <p:spPr>
          <a:xfrm>
            <a:off x="7572396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Rectangle 29"/>
          <p:cNvSpPr/>
          <p:nvPr/>
        </p:nvSpPr>
        <p:spPr>
          <a:xfrm>
            <a:off x="7858148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Rectangle 30"/>
          <p:cNvSpPr/>
          <p:nvPr/>
        </p:nvSpPr>
        <p:spPr>
          <a:xfrm>
            <a:off x="8429652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Rectangle 32"/>
          <p:cNvSpPr/>
          <p:nvPr/>
        </p:nvSpPr>
        <p:spPr>
          <a:xfrm>
            <a:off x="8143900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Rectangle 36"/>
          <p:cNvSpPr/>
          <p:nvPr/>
        </p:nvSpPr>
        <p:spPr>
          <a:xfrm>
            <a:off x="7286644" y="3071810"/>
            <a:ext cx="214314" cy="214314"/>
          </a:xfrm>
          <a:prstGeom prst="rect">
            <a:avLst/>
          </a:prstGeom>
          <a:solidFill>
            <a:schemeClr val="bg2">
              <a:lumMod val="75000"/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2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0"/>
            <a:ext cx="109415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010400" cy="914400"/>
          </a:xfrm>
        </p:spPr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buFont typeface="Arial" pitchFamily="34" charset="0"/>
              <a:buChar char="•"/>
              <a:defRPr/>
            </a:lvl2pPr>
            <a:extLst/>
          </a:lstStyle>
          <a:p>
            <a:pPr lvl="0"/>
            <a:r>
              <a:rPr lang="en-US" altLang="ja-JP" dirty="0" smtClean="0"/>
              <a:t>Click to edit Master text styles</a:t>
            </a:r>
          </a:p>
          <a:p>
            <a:pPr lvl="1"/>
            <a:r>
              <a:rPr lang="en-US" altLang="ja-JP" dirty="0" smtClean="0"/>
              <a:t>Second level</a:t>
            </a:r>
          </a:p>
          <a:p>
            <a:pPr lvl="2"/>
            <a:r>
              <a:rPr lang="en-US" altLang="ja-JP" dirty="0" smtClean="0"/>
              <a:t>Third level</a:t>
            </a:r>
          </a:p>
          <a:p>
            <a:pPr lvl="3"/>
            <a:r>
              <a:rPr lang="en-US" altLang="ja-JP" dirty="0" smtClean="0"/>
              <a:t>Fourth level</a:t>
            </a:r>
          </a:p>
          <a:p>
            <a:pPr lvl="4"/>
            <a:r>
              <a:rPr lang="en-US" altLang="ja-JP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0"/>
            <a:ext cx="1094154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4214818"/>
            <a:ext cx="5718048" cy="977486"/>
          </a:xfrm>
        </p:spPr>
        <p:txBody>
          <a:bodyPr lIns="82296" tIns="45720" bIns="0" anchor="t"/>
          <a:lstStyle>
            <a:lvl1pPr marL="374904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366404"/>
            <a:ext cx="8156448" cy="777240"/>
          </a:xfrm>
        </p:spPr>
        <p:txBody>
          <a:bodyPr tIns="64008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algn="l">
              <a:buNone/>
              <a:defRPr sz="3800" b="1" cap="none" spc="0" baseline="0">
                <a:ln/>
                <a:solidFill>
                  <a:schemeClr val="tx2">
                    <a:lumMod val="75000"/>
                  </a:schemeClr>
                </a:solidFill>
                <a:effectLst/>
              </a:defRPr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714348" y="5277543"/>
            <a:ext cx="750099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2528878" cy="1162050"/>
          </a:xfrm>
        </p:spPr>
        <p:txBody>
          <a:bodyPr anchor="ctr"/>
          <a:lstStyle>
            <a:lvl1pPr algn="l">
              <a:buNone/>
              <a:defRPr sz="2000" b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28878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285728"/>
            <a:ext cx="5486400" cy="57213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>
          <a:xfrm>
            <a:off x="914400" y="4941829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357166"/>
            <a:ext cx="6858048" cy="4286280"/>
          </a:xfrm>
          <a:noFill/>
          <a:ln w="12700">
            <a:noFill/>
          </a:ln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lang="en-US" altLang="ja-JP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white">
          <a:xfrm>
            <a:off x="914400" y="5643578"/>
            <a:ext cx="6858000" cy="428628"/>
          </a:xfrm>
        </p:spPr>
        <p:txBody>
          <a:bodyPr>
            <a:normAutofit/>
          </a:bodyPr>
          <a:lstStyle>
            <a:lvl1pPr marL="27432" indent="0">
              <a:spcBef>
                <a:spcPts val="0"/>
              </a:spcBef>
              <a:buNone/>
              <a:defRPr sz="11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-1"/>
            <a:ext cx="214282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extLst/>
          </a:lstStyle>
          <a:p>
            <a:r>
              <a:rPr lang="en-US" altLang="ja-JP" smtClean="0"/>
              <a:t>Click to edit Master title style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571612"/>
            <a:ext cx="7772400" cy="4783948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/>
            <a:r>
              <a:rPr lang="en-US" altLang="ja-JP" smtClean="0"/>
              <a:t>Click to edit Master text styles</a:t>
            </a:r>
          </a:p>
          <a:p>
            <a:pPr lvl="1"/>
            <a:r>
              <a:rPr lang="en-US" altLang="ja-JP" smtClean="0"/>
              <a:t>Second level</a:t>
            </a:r>
          </a:p>
          <a:p>
            <a:pPr lvl="2"/>
            <a:r>
              <a:rPr lang="en-US" altLang="ja-JP" smtClean="0"/>
              <a:t>Third level</a:t>
            </a:r>
          </a:p>
          <a:p>
            <a:pPr lvl="3"/>
            <a:r>
              <a:rPr lang="en-US" altLang="ja-JP" smtClean="0"/>
              <a:t>Fourth level</a:t>
            </a:r>
          </a:p>
          <a:p>
            <a:pPr lvl="4"/>
            <a:r>
              <a:rPr lang="en-US" altLang="ja-JP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21461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100">
                <a:solidFill>
                  <a:schemeClr val="tx2"/>
                </a:solidFill>
              </a:defRPr>
            </a:lvl1pPr>
            <a:extLst/>
          </a:lstStyle>
          <a:p>
            <a:fld id="{4611FA41-3310-4D77-9AC8-B24437EF652F}" type="datetimeFigureOut">
              <a:rPr lang="en-US" smtClean="0"/>
              <a:pPr/>
              <a:t>8/24/2007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21461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>
              <a:defRPr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21461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>
              <a:defRPr sz="1200">
                <a:solidFill>
                  <a:schemeClr val="tx2"/>
                </a:solidFill>
              </a:defRPr>
            </a:lvl1pPr>
            <a:extLst/>
          </a:lstStyle>
          <a:p>
            <a:fld id="{15752732-1FA1-43D4-9DD7-731BF1E1B2B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0" name="Straight Connector 19"/>
          <p:cNvCxnSpPr/>
          <p:nvPr/>
        </p:nvCxnSpPr>
        <p:spPr>
          <a:xfrm rot="5400000">
            <a:off x="-3293075" y="342900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5400000">
            <a:off x="-3243408" y="3428230"/>
            <a:ext cx="6858000" cy="1588"/>
          </a:xfrm>
          <a:prstGeom prst="line">
            <a:avLst/>
          </a:prstGeom>
          <a:ln w="12700">
            <a:solidFill>
              <a:schemeClr val="bg2">
                <a:lumMod val="75000"/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>
            <a:off x="-3185349" y="3428230"/>
            <a:ext cx="6858000" cy="1588"/>
          </a:xfrm>
          <a:prstGeom prst="line">
            <a:avLst/>
          </a:prstGeom>
          <a:ln w="31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5699724" y="3428182"/>
            <a:ext cx="6858000" cy="1588"/>
          </a:xfrm>
          <a:prstGeom prst="line">
            <a:avLst/>
          </a:prstGeom>
          <a:ln w="28575">
            <a:solidFill>
              <a:schemeClr val="tx1">
                <a:alpha val="5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1" sz="4000" b="1" kern="1200" cap="none" spc="0" baseline="0">
          <a:ln/>
          <a:gradFill>
            <a:gsLst>
              <a:gs pos="0">
                <a:schemeClr val="tx2">
                  <a:lumMod val="90000"/>
                </a:schemeClr>
              </a:gs>
              <a:gs pos="50000">
                <a:schemeClr val="tx2">
                  <a:lumMod val="50000"/>
                </a:schemeClr>
              </a:gs>
              <a:gs pos="100000">
                <a:schemeClr val="tx2">
                  <a:lumMod val="25000"/>
                </a:schemeClr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accent2">
            <a:lumMod val="75000"/>
          </a:schemeClr>
        </a:buClr>
        <a:buSzPct val="85000"/>
        <a:buFont typeface="Wingdings 2" pitchFamily="18" charset="2"/>
        <a:buChar char="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>
            <a:lumMod val="60000"/>
            <a:lumOff val="40000"/>
          </a:schemeClr>
        </a:buClr>
        <a:buSzPct val="80000"/>
        <a:buFont typeface="Wingdings" pitchFamily="2" charset="2"/>
        <a:buChar char="l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>
            <a:lumMod val="40000"/>
            <a:lumOff val="60000"/>
          </a:schemeClr>
        </a:buClr>
        <a:buSzPct val="65000"/>
        <a:buFont typeface="Wingdings 2" pitchFamily="18" charset="2"/>
        <a:buChar char="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2">
            <a:lumMod val="20000"/>
            <a:lumOff val="80000"/>
          </a:schemeClr>
        </a:buClr>
        <a:buSzPct val="100000"/>
        <a:buFont typeface="Arial" pitchFamily="34" charset="0"/>
        <a:buChar char="•"/>
        <a:defRPr kumimoji="1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2">
            <a:lumMod val="75000"/>
          </a:schemeClr>
        </a:buClr>
        <a:buSzPct val="50000"/>
        <a:buFont typeface="Wingdings" pitchFamily="2" charset="2"/>
        <a:buChar char="n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research is funded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Jake Blanchard – University of Wisconsin – August 2007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Who provides funding?</a:t>
            </a:r>
          </a:p>
          <a:p>
            <a:r>
              <a:rPr lang="en-US" dirty="0" smtClean="0"/>
              <a:t>How do I apply for it?</a:t>
            </a:r>
          </a:p>
          <a:p>
            <a:r>
              <a:rPr lang="en-US" dirty="0" smtClean="0"/>
              <a:t>What then?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funds research?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Federal Government</a:t>
            </a:r>
          </a:p>
          <a:p>
            <a:r>
              <a:rPr lang="en-US" dirty="0" smtClean="0"/>
              <a:t>Corporations</a:t>
            </a:r>
          </a:p>
          <a:p>
            <a:r>
              <a:rPr lang="en-US" dirty="0" smtClean="0"/>
              <a:t>Foundations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Federal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National Science </a:t>
            </a:r>
            <a:r>
              <a:rPr lang="en-US" dirty="0" smtClean="0"/>
              <a:t>Foundation (NSF)</a:t>
            </a:r>
            <a:endParaRPr lang="en-US" dirty="0" smtClean="0"/>
          </a:p>
          <a:p>
            <a:r>
              <a:rPr lang="en-US" dirty="0" smtClean="0"/>
              <a:t>National Institutes of </a:t>
            </a:r>
            <a:r>
              <a:rPr lang="en-US" dirty="0" smtClean="0"/>
              <a:t>Health (NIH)</a:t>
            </a:r>
            <a:endParaRPr lang="en-US" dirty="0" smtClean="0"/>
          </a:p>
          <a:p>
            <a:r>
              <a:rPr lang="en-US" dirty="0" smtClean="0"/>
              <a:t>Department of Energy</a:t>
            </a:r>
          </a:p>
          <a:p>
            <a:r>
              <a:rPr lang="en-US" dirty="0" smtClean="0"/>
              <a:t>Department of Homeland Security</a:t>
            </a:r>
          </a:p>
          <a:p>
            <a:r>
              <a:rPr lang="en-US" dirty="0" smtClean="0"/>
              <a:t>Defense: DARPA</a:t>
            </a:r>
            <a:r>
              <a:rPr lang="en-US" dirty="0" smtClean="0"/>
              <a:t>, ARL, NRL, NRO, AFOSR</a:t>
            </a:r>
          </a:p>
          <a:p>
            <a:r>
              <a:rPr lang="en-US" dirty="0" smtClean="0"/>
              <a:t>Health and Human Services</a:t>
            </a:r>
          </a:p>
          <a:p>
            <a:r>
              <a:rPr lang="en-US" dirty="0" smtClean="0"/>
              <a:t>National Institute of Standards and Technology (NIST)</a:t>
            </a:r>
            <a:endParaRPr lang="en-US" dirty="0" smtClean="0"/>
          </a:p>
          <a:p>
            <a:r>
              <a:rPr lang="en-US" dirty="0" smtClean="0"/>
              <a:t>Department of Education</a:t>
            </a:r>
          </a:p>
          <a:p>
            <a:r>
              <a:rPr lang="en-US" dirty="0" smtClean="0"/>
              <a:t>Center for Disease Control (CDC)</a:t>
            </a:r>
            <a:endParaRPr lang="en-US" dirty="0" smtClean="0"/>
          </a:p>
          <a:p>
            <a:r>
              <a:rPr lang="en-US" dirty="0" smtClean="0"/>
              <a:t>NASA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4864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Biological sciences</a:t>
            </a:r>
          </a:p>
          <a:p>
            <a:r>
              <a:rPr lang="en-US" dirty="0" smtClean="0"/>
              <a:t>Computer and information science and engineering</a:t>
            </a:r>
          </a:p>
          <a:p>
            <a:r>
              <a:rPr lang="en-US" dirty="0" err="1" smtClean="0"/>
              <a:t>Cyberinfrastructure</a:t>
            </a:r>
            <a:endParaRPr lang="en-US" dirty="0" smtClean="0"/>
          </a:p>
          <a:p>
            <a:r>
              <a:rPr lang="en-US" dirty="0" smtClean="0"/>
              <a:t>Education and human resources</a:t>
            </a:r>
          </a:p>
          <a:p>
            <a:r>
              <a:rPr lang="en-US" dirty="0" smtClean="0"/>
              <a:t>Engineering</a:t>
            </a:r>
          </a:p>
          <a:p>
            <a:r>
              <a:rPr lang="en-US" dirty="0" smtClean="0"/>
              <a:t>Environmental research and education</a:t>
            </a:r>
          </a:p>
          <a:p>
            <a:r>
              <a:rPr lang="en-US" dirty="0" smtClean="0"/>
              <a:t>Geosciences</a:t>
            </a:r>
          </a:p>
          <a:p>
            <a:r>
              <a:rPr lang="en-US" dirty="0" smtClean="0"/>
              <a:t>International science and engineering</a:t>
            </a:r>
          </a:p>
          <a:p>
            <a:r>
              <a:rPr lang="en-US" dirty="0" smtClean="0"/>
              <a:t>Mathematical and physical sciences</a:t>
            </a:r>
          </a:p>
          <a:p>
            <a:r>
              <a:rPr lang="en-US" dirty="0" smtClean="0"/>
              <a:t>Polar programs</a:t>
            </a:r>
          </a:p>
          <a:p>
            <a:r>
              <a:rPr lang="en-US" dirty="0" smtClean="0"/>
              <a:t>Social, behavioral, and economic sciences</a:t>
            </a:r>
          </a:p>
          <a:p>
            <a:r>
              <a:rPr lang="en-US" dirty="0" smtClean="0"/>
              <a:t>Career awards reach across all areas</a:t>
            </a:r>
          </a:p>
          <a:p>
            <a:r>
              <a:rPr lang="en-US" dirty="0" smtClean="0"/>
              <a:t>SBIRs do as well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27 different institutes and centers, </a:t>
            </a:r>
            <a:r>
              <a:rPr lang="en-US" dirty="0" err="1" smtClean="0"/>
              <a:t>eg</a:t>
            </a:r>
            <a:r>
              <a:rPr lang="en-US" dirty="0" smtClean="0"/>
              <a:t>. National Cancer Inst., National Eye Inst., etc.</a:t>
            </a:r>
          </a:p>
          <a:p>
            <a:r>
              <a:rPr lang="en-US" dirty="0" smtClean="0"/>
              <a:t>Grant Types</a:t>
            </a:r>
          </a:p>
          <a:p>
            <a:pPr lvl="1"/>
            <a:r>
              <a:rPr lang="en-US" dirty="0" smtClean="0"/>
              <a:t>R01-most common, 3-5 years, no dollar limit, usually takes multiple submissions</a:t>
            </a:r>
          </a:p>
          <a:p>
            <a:pPr lvl="1"/>
            <a:r>
              <a:rPr lang="en-US" dirty="0" smtClean="0"/>
              <a:t>R21-exploratory/developmental, up to two years, &lt;$275,000 total, no preliminary data required</a:t>
            </a:r>
          </a:p>
          <a:p>
            <a:pPr lvl="1"/>
            <a:r>
              <a:rPr lang="en-US" dirty="0" smtClean="0"/>
              <a:t>Many others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Computer and computational sciences</a:t>
            </a:r>
          </a:p>
          <a:p>
            <a:r>
              <a:rPr lang="en-US" dirty="0" smtClean="0"/>
              <a:t>Materials sciences engineering</a:t>
            </a:r>
          </a:p>
          <a:p>
            <a:r>
              <a:rPr lang="en-US" dirty="0" smtClean="0"/>
              <a:t>Chemical sciences, geosciences, and biosciences</a:t>
            </a:r>
          </a:p>
          <a:p>
            <a:r>
              <a:rPr lang="en-US" dirty="0" smtClean="0"/>
              <a:t>Medical sciences</a:t>
            </a:r>
          </a:p>
          <a:p>
            <a:r>
              <a:rPr lang="en-US" dirty="0" smtClean="0"/>
              <a:t>Life sciences</a:t>
            </a:r>
          </a:p>
          <a:p>
            <a:r>
              <a:rPr lang="en-US" dirty="0" err="1" smtClean="0"/>
              <a:t>Nanoscale</a:t>
            </a:r>
            <a:r>
              <a:rPr lang="en-US" dirty="0" smtClean="0"/>
              <a:t> science, engineering, and technology</a:t>
            </a:r>
          </a:p>
          <a:p>
            <a:r>
              <a:rPr lang="en-US" dirty="0" smtClean="0"/>
              <a:t>Nuclear energy</a:t>
            </a:r>
          </a:p>
          <a:p>
            <a:r>
              <a:rPr lang="en-US" dirty="0" smtClean="0"/>
              <a:t>Superconductivity</a:t>
            </a:r>
          </a:p>
          <a:p>
            <a:r>
              <a:rPr lang="en-US" dirty="0" smtClean="0"/>
              <a:t>Transportation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19200"/>
            <a:ext cx="77724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Fulbright scholars </a:t>
            </a:r>
            <a:r>
              <a:rPr lang="en-US" dirty="0" smtClean="0"/>
              <a:t>program</a:t>
            </a:r>
          </a:p>
          <a:p>
            <a:pPr lvl="1"/>
            <a:r>
              <a:rPr lang="en-US" dirty="0" smtClean="0"/>
              <a:t>collaboration</a:t>
            </a:r>
            <a:r>
              <a:rPr lang="en-US" dirty="0" smtClean="0"/>
              <a:t>, especially internationally</a:t>
            </a:r>
          </a:p>
          <a:p>
            <a:r>
              <a:rPr lang="en-US" dirty="0" smtClean="0"/>
              <a:t>Packard </a:t>
            </a:r>
            <a:r>
              <a:rPr lang="en-US" dirty="0" smtClean="0"/>
              <a:t>Foundation</a:t>
            </a:r>
          </a:p>
          <a:p>
            <a:pPr lvl="1"/>
            <a:r>
              <a:rPr lang="en-US" dirty="0" smtClean="0"/>
              <a:t>conservation </a:t>
            </a:r>
            <a:r>
              <a:rPr lang="en-US" dirty="0" smtClean="0"/>
              <a:t>and science; children, families and communities; population; etc.</a:t>
            </a:r>
          </a:p>
          <a:p>
            <a:r>
              <a:rPr lang="en-US" dirty="0" smtClean="0"/>
              <a:t>Sloan </a:t>
            </a:r>
            <a:r>
              <a:rPr lang="en-US" dirty="0" smtClean="0"/>
              <a:t>Foundation</a:t>
            </a:r>
          </a:p>
          <a:p>
            <a:pPr lvl="1"/>
            <a:r>
              <a:rPr lang="en-US" dirty="0" smtClean="0"/>
              <a:t>indoor </a:t>
            </a:r>
            <a:r>
              <a:rPr lang="en-US" dirty="0" smtClean="0"/>
              <a:t>environment; molecular evolution, theoretical neurobiology, computational molecular biology, astrophysics, marine science, limits to knowledge</a:t>
            </a:r>
          </a:p>
          <a:p>
            <a:r>
              <a:rPr lang="en-US" dirty="0" smtClean="0"/>
              <a:t>MacArthur </a:t>
            </a:r>
            <a:r>
              <a:rPr lang="en-US" dirty="0" smtClean="0"/>
              <a:t>Foundation</a:t>
            </a:r>
          </a:p>
          <a:p>
            <a:pPr lvl="1"/>
            <a:r>
              <a:rPr lang="en-US" dirty="0" smtClean="0"/>
              <a:t>affordable housing; community &amp; economic  development; digital media, learning &amp; education; juvenile justice; mental health; policy research; regional policy; research networks; program-related investments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funding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varies from field to field</a:t>
            </a:r>
          </a:p>
          <a:p>
            <a:r>
              <a:rPr lang="en-US" dirty="0" smtClean="0"/>
              <a:t>Research is generally more applied, shorter term, more closely watched</a:t>
            </a:r>
          </a:p>
          <a:p>
            <a:r>
              <a:rPr lang="en-US" dirty="0" smtClean="0"/>
              <a:t>Many old research labs have closed down and, overall, industrial research levels are smaller than in the past</a:t>
            </a:r>
          </a:p>
          <a:p>
            <a:r>
              <a:rPr lang="en-US" dirty="0" smtClean="0"/>
              <a:t>Watch for young investigator grants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a Proposal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Title Page</a:t>
            </a:r>
          </a:p>
          <a:p>
            <a:r>
              <a:rPr lang="en-US" dirty="0" smtClean="0"/>
              <a:t>Abstract</a:t>
            </a:r>
          </a:p>
          <a:p>
            <a:r>
              <a:rPr lang="en-US" dirty="0" smtClean="0"/>
              <a:t>Table of Contents</a:t>
            </a:r>
          </a:p>
          <a:p>
            <a:r>
              <a:rPr lang="en-US" dirty="0" smtClean="0"/>
              <a:t>Introduction</a:t>
            </a:r>
          </a:p>
          <a:p>
            <a:r>
              <a:rPr lang="en-US" dirty="0" smtClean="0"/>
              <a:t>Background Section</a:t>
            </a:r>
          </a:p>
          <a:p>
            <a:r>
              <a:rPr lang="en-US" dirty="0" smtClean="0"/>
              <a:t>Description of Proposed Research</a:t>
            </a:r>
          </a:p>
          <a:p>
            <a:r>
              <a:rPr lang="en-US" dirty="0" smtClean="0"/>
              <a:t>Description of Relevant Institutional Resources</a:t>
            </a:r>
          </a:p>
          <a:p>
            <a:r>
              <a:rPr lang="en-US" dirty="0" smtClean="0"/>
              <a:t>List of References</a:t>
            </a:r>
          </a:p>
          <a:p>
            <a:r>
              <a:rPr lang="en-US" dirty="0" smtClean="0"/>
              <a:t>Personnel Section</a:t>
            </a:r>
          </a:p>
          <a:p>
            <a:r>
              <a:rPr lang="en-US" dirty="0" smtClean="0"/>
              <a:t>Budget Section</a:t>
            </a:r>
          </a:p>
          <a:p>
            <a:r>
              <a:rPr lang="en-US" dirty="0" smtClean="0"/>
              <a:t>Appendices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2064"/>
            <a:ext cx="8001000" cy="914400"/>
          </a:xfrm>
        </p:spPr>
        <p:txBody>
          <a:bodyPr/>
          <a:lstStyle/>
          <a:p>
            <a:r>
              <a:rPr lang="en-US" dirty="0" smtClean="0"/>
              <a:t>Why are proposals rejected?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71612"/>
            <a:ext cx="7772400" cy="4295788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Approach (73 percent)</a:t>
            </a:r>
          </a:p>
          <a:p>
            <a:pPr lvl="1"/>
            <a:r>
              <a:rPr lang="en-US" dirty="0" smtClean="0"/>
              <a:t>proposed methods unsuited to problem</a:t>
            </a:r>
          </a:p>
          <a:p>
            <a:r>
              <a:rPr lang="en-US" dirty="0" smtClean="0"/>
              <a:t>Problem </a:t>
            </a:r>
            <a:r>
              <a:rPr lang="en-US" dirty="0" smtClean="0"/>
              <a:t>(58 </a:t>
            </a:r>
            <a:r>
              <a:rPr lang="en-US" dirty="0" smtClean="0"/>
              <a:t>percent)</a:t>
            </a:r>
          </a:p>
          <a:p>
            <a:pPr lvl="1"/>
            <a:r>
              <a:rPr lang="en-US" dirty="0" smtClean="0"/>
              <a:t>problem </a:t>
            </a:r>
            <a:r>
              <a:rPr lang="en-US" dirty="0" smtClean="0"/>
              <a:t>not of sufficient </a:t>
            </a:r>
            <a:r>
              <a:rPr lang="en-US" dirty="0" smtClean="0"/>
              <a:t>importance</a:t>
            </a:r>
            <a:endParaRPr lang="en-US" dirty="0" smtClean="0"/>
          </a:p>
          <a:p>
            <a:r>
              <a:rPr lang="en-US" dirty="0" smtClean="0"/>
              <a:t>Investigator </a:t>
            </a:r>
            <a:r>
              <a:rPr lang="en-US" dirty="0" smtClean="0"/>
              <a:t>(55 </a:t>
            </a:r>
            <a:r>
              <a:rPr lang="en-US" dirty="0" smtClean="0"/>
              <a:t>percent)</a:t>
            </a:r>
          </a:p>
          <a:p>
            <a:pPr lvl="1"/>
            <a:r>
              <a:rPr lang="en-US" dirty="0" smtClean="0"/>
              <a:t>investigator </a:t>
            </a:r>
            <a:r>
              <a:rPr lang="en-US" dirty="0" smtClean="0"/>
              <a:t>does not have adequate </a:t>
            </a:r>
            <a:r>
              <a:rPr lang="en-US" dirty="0" smtClean="0"/>
              <a:t>experience</a:t>
            </a:r>
            <a:endParaRPr lang="en-US" dirty="0" smtClean="0"/>
          </a:p>
          <a:p>
            <a:r>
              <a:rPr lang="en-US" dirty="0" smtClean="0"/>
              <a:t>Other (16 </a:t>
            </a:r>
            <a:r>
              <a:rPr lang="en-US" dirty="0" smtClean="0"/>
              <a:t>percent)</a:t>
            </a:r>
          </a:p>
          <a:p>
            <a:pPr lvl="1"/>
            <a:r>
              <a:rPr lang="en-US" dirty="0" smtClean="0"/>
              <a:t>requirements </a:t>
            </a:r>
            <a:r>
              <a:rPr lang="en-US" dirty="0" smtClean="0"/>
              <a:t>for equipment or personnel are </a:t>
            </a:r>
            <a:r>
              <a:rPr lang="en-US" dirty="0" smtClean="0"/>
              <a:t>unrealistic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6248400"/>
            <a:ext cx="8686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http://www.research.umich.edu/proposals/PWG/pwgrejected.html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Follow the rules</a:t>
            </a:r>
          </a:p>
          <a:p>
            <a:r>
              <a:rPr lang="en-US" dirty="0" smtClean="0"/>
              <a:t>Focus on clearly stating the potential impact of the research, objectives,  and proposed approach</a:t>
            </a:r>
          </a:p>
          <a:p>
            <a:r>
              <a:rPr lang="en-US" dirty="0" smtClean="0"/>
              <a:t>Avoid jargon, acronyms, etc.</a:t>
            </a:r>
          </a:p>
          <a:p>
            <a:r>
              <a:rPr lang="en-US" dirty="0" smtClean="0"/>
              <a:t>Show how your project:</a:t>
            </a:r>
          </a:p>
          <a:p>
            <a:pPr lvl="1"/>
            <a:r>
              <a:rPr lang="en-US" dirty="0" smtClean="0"/>
              <a:t>will extend previous work</a:t>
            </a:r>
          </a:p>
          <a:p>
            <a:pPr lvl="1"/>
            <a:r>
              <a:rPr lang="en-US" dirty="0" smtClean="0"/>
              <a:t>will avoid previous errors</a:t>
            </a:r>
          </a:p>
          <a:p>
            <a:pPr lvl="1"/>
            <a:r>
              <a:rPr lang="en-US" dirty="0" smtClean="0"/>
              <a:t>is unique</a:t>
            </a:r>
          </a:p>
          <a:p>
            <a:r>
              <a:rPr lang="en-US" dirty="0" smtClean="0"/>
              <a:t>Volunteer for review committees to see what makes </a:t>
            </a:r>
            <a:r>
              <a:rPr lang="en-US" smtClean="0"/>
              <a:t>a successful proposal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you get funded:</a:t>
            </a:r>
          </a:p>
          <a:p>
            <a:pPr lvl="1"/>
            <a:r>
              <a:rPr lang="en-US" dirty="0" smtClean="0"/>
              <a:t>You will have prepared a budget – you may or may not have to stick to it</a:t>
            </a:r>
          </a:p>
          <a:p>
            <a:pPr lvl="1"/>
            <a:r>
              <a:rPr lang="en-US" dirty="0" smtClean="0"/>
              <a:t>You will generally have to be able to account for what you spend and show it was spent on this project</a:t>
            </a:r>
          </a:p>
          <a:p>
            <a:pPr lvl="1"/>
            <a:r>
              <a:rPr lang="en-US" dirty="0" smtClean="0"/>
              <a:t>Focus on your research</a:t>
            </a:r>
          </a:p>
          <a:p>
            <a:pPr lvl="1"/>
            <a:r>
              <a:rPr lang="en-US" dirty="0" smtClean="0"/>
              <a:t>Progress reports</a:t>
            </a:r>
          </a:p>
          <a:p>
            <a:pPr lvl="1"/>
            <a:r>
              <a:rPr lang="en-US" dirty="0" smtClean="0"/>
              <a:t>Final report</a:t>
            </a:r>
          </a:p>
          <a:p>
            <a:pPr lvl="1"/>
            <a:r>
              <a:rPr lang="en-US" dirty="0" smtClean="0"/>
              <a:t>Publish</a:t>
            </a:r>
          </a:p>
          <a:p>
            <a:pPr lvl="1"/>
            <a:r>
              <a:rPr lang="en-US" dirty="0" smtClean="0"/>
              <a:t>Keep “next step” in mind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blanchard@engr.wisc.edu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luck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461455"/>
      </a:dk2>
      <a:lt2>
        <a:srgbClr val="FFFFD2"/>
      </a:lt2>
      <a:accent1>
        <a:srgbClr val="B94B2D"/>
      </a:accent1>
      <a:accent2>
        <a:srgbClr val="B95F91"/>
      </a:accent2>
      <a:accent3>
        <a:srgbClr val="C8AF3C"/>
      </a:accent3>
      <a:accent4>
        <a:srgbClr val="78AA64"/>
      </a:accent4>
      <a:accent5>
        <a:srgbClr val="8264AA"/>
      </a:accent5>
      <a:accent6>
        <a:srgbClr val="D29B46"/>
      </a:accent6>
      <a:hlink>
        <a:srgbClr val="0000FF"/>
      </a:hlink>
      <a:folHlink>
        <a:srgbClr val="800080"/>
      </a:folHlink>
    </a:clrScheme>
    <a:fontScheme name="Twilight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0" t="100000" r="5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0" t="100000" r="50000" b="10000"/>
          </a:path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0000"/>
                <a:satMod val="200000"/>
              </a:schemeClr>
            </a:duotone>
          </a:blip>
          <a:tile tx="0" ty="0" sx="120000" sy="12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</Template>
  <TotalTime>378</TotalTime>
  <Words>560</Words>
  <Application>Microsoft Office PowerPoint</Application>
  <PresentationFormat>On-screen Show (4:3)</PresentationFormat>
  <Paragraphs>121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Twilight</vt:lpstr>
      <vt:lpstr>How research is funded</vt:lpstr>
      <vt:lpstr>Outline</vt:lpstr>
      <vt:lpstr>Who funds research?</vt:lpstr>
      <vt:lpstr>Federal</vt:lpstr>
      <vt:lpstr>NSF</vt:lpstr>
      <vt:lpstr>NIH</vt:lpstr>
      <vt:lpstr>Energy</vt:lpstr>
      <vt:lpstr>Foundations</vt:lpstr>
      <vt:lpstr>Industry funding</vt:lpstr>
      <vt:lpstr>Writing a Proposal</vt:lpstr>
      <vt:lpstr>Why are proposals rejected?</vt:lpstr>
      <vt:lpstr>Tips</vt:lpstr>
      <vt:lpstr>What happens next?</vt:lpstr>
      <vt:lpstr>Good luck</vt:lpstr>
    </vt:vector>
  </TitlesOfParts>
  <Company>UW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publish your research</dc:title>
  <dc:creator>Jake Blanchard</dc:creator>
  <cp:lastModifiedBy>Jake Blanchard</cp:lastModifiedBy>
  <cp:revision>20</cp:revision>
  <dcterms:created xsi:type="dcterms:W3CDTF">2007-08-02T02:53:31Z</dcterms:created>
  <dcterms:modified xsi:type="dcterms:W3CDTF">2007-08-24T18:03:18Z</dcterms:modified>
</cp:coreProperties>
</file>